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4.svg" ContentType="image/svg+xml"/>
  <Override PartName="/ppt/media/image17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8288000" cy="10287000"/>
  <p:notesSz cx="6858000" cy="9144000"/>
  <p:embeddedFontLst>
    <p:embeddedFont>
      <p:font typeface="Arimo Bold" panose="00000500000000000000"/>
      <p:regular r:id="rId13"/>
      <p:bold r:id="rId14"/>
    </p:embeddedFont>
    <p:embeddedFont>
      <p:font typeface="EB Garamond Medium" panose="00000600000000000000"/>
      <p:regular r:id="rId15"/>
    </p:embeddedFont>
    <p:embeddedFont>
      <p:font typeface="EB Garamond" panose="00000500000000000000"/>
      <p:regular r:id="rId16"/>
      <p:bold r:id="rId17"/>
      <p:italic r:id="rId18"/>
      <p:boldItalic r:id="rId19"/>
    </p:embeddedFont>
    <p:embeddedFont>
      <p:font typeface="Arial Bold" panose="020B0802020202020204"/>
      <p:bold r:id="rId20"/>
    </p:embeddedFont>
    <p:embeddedFont>
      <p:font typeface="EB Garamond" panose="00000500000000000000" pitchFamily="2" charset="0"/>
      <p:regular r:id="rId21"/>
      <p:bold r:id="rId22"/>
      <p:italic r:id="rId23"/>
      <p:boldItalic r:id="rId24"/>
    </p:embeddedFont>
    <p:embeddedFont>
      <p:font typeface="Public Sans Bold Italics"/>
      <p:boldItalic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font" Target="fonts/font17.fntdata"/><Relationship Id="rId28" Type="http://schemas.openxmlformats.org/officeDocument/2006/relationships/font" Target="fonts/font16.fntdata"/><Relationship Id="rId27" Type="http://schemas.openxmlformats.org/officeDocument/2006/relationships/font" Target="fonts/font15.fntdata"/><Relationship Id="rId26" Type="http://schemas.openxmlformats.org/officeDocument/2006/relationships/font" Target="fonts/font14.fntdata"/><Relationship Id="rId25" Type="http://schemas.openxmlformats.org/officeDocument/2006/relationships/font" Target="fonts/font13.fntdata"/><Relationship Id="rId24" Type="http://schemas.openxmlformats.org/officeDocument/2006/relationships/font" Target="fonts/font12.fntdata"/><Relationship Id="rId23" Type="http://schemas.openxmlformats.org/officeDocument/2006/relationships/font" Target="fonts/font11.fntdata"/><Relationship Id="rId22" Type="http://schemas.openxmlformats.org/officeDocument/2006/relationships/font" Target="fonts/font10.fntdata"/><Relationship Id="rId21" Type="http://schemas.openxmlformats.org/officeDocument/2006/relationships/font" Target="fonts/font9.fntdata"/><Relationship Id="rId20" Type="http://schemas.openxmlformats.org/officeDocument/2006/relationships/font" Target="fonts/font8.fntdata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hyperlink" Target="https://github.com/Krishnan021/E-COMMERCE-WEBSITE.git" TargetMode="External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282"/>
            <a:ext cx="18288000" cy="10270434"/>
            <a:chOff x="0" y="0"/>
            <a:chExt cx="24384000" cy="136939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693902"/>
            </a:xfrm>
            <a:custGeom>
              <a:avLst/>
              <a:gdLst/>
              <a:ahLst/>
              <a:cxnLst/>
              <a:rect l="l" t="t" r="r" b="b"/>
              <a:pathLst>
                <a:path w="24384000" h="13693902">
                  <a:moveTo>
                    <a:pt x="0" y="0"/>
                  </a:moveTo>
                  <a:lnTo>
                    <a:pt x="24384000" y="0"/>
                  </a:lnTo>
                  <a:lnTo>
                    <a:pt x="24384000" y="13693902"/>
                  </a:lnTo>
                  <a:lnTo>
                    <a:pt x="0" y="13693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6" b="-1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13188" y="4795726"/>
            <a:ext cx="7195994" cy="697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 dirty="0">
                <a:solidFill>
                  <a:srgbClr val="223669"/>
                </a:solidFill>
                <a:latin typeface="Arimo Bold" panose="00000500000000000000"/>
              </a:rPr>
              <a:t>“E-commerce Website”</a:t>
            </a:r>
            <a:endParaRPr lang="en-US" sz="4800" dirty="0">
              <a:solidFill>
                <a:srgbClr val="223669"/>
              </a:solidFill>
              <a:latin typeface="Arimo Bold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13232" y="6651781"/>
            <a:ext cx="7195950" cy="74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>
                <a:solidFill>
                  <a:srgbClr val="223669"/>
                </a:solidFill>
                <a:latin typeface="Arimo Bold" panose="00000500000000000000"/>
              </a:rPr>
              <a:t>Task - 2</a:t>
            </a:r>
            <a:endParaRPr lang="en-US" sz="4800">
              <a:solidFill>
                <a:srgbClr val="223669"/>
              </a:solidFill>
              <a:latin typeface="Arimo Bold" panose="00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6988"/>
            <a:chOff x="0" y="0"/>
            <a:chExt cx="24384000" cy="13715984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1"/>
              <a:stretch>
                <a:fillRect l="-6249" r="-624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12"/>
            <a:ext cx="18287980" cy="10296000"/>
            <a:chOff x="0" y="0"/>
            <a:chExt cx="24383973" cy="13728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27937"/>
            </a:xfrm>
            <a:custGeom>
              <a:avLst/>
              <a:gdLst/>
              <a:ahLst/>
              <a:cxnLst/>
              <a:rect l="l" t="t" r="r" b="b"/>
              <a:pathLst>
                <a:path w="24384000" h="13727937">
                  <a:moveTo>
                    <a:pt x="0" y="0"/>
                  </a:moveTo>
                  <a:lnTo>
                    <a:pt x="24384000" y="0"/>
                  </a:lnTo>
                  <a:lnTo>
                    <a:pt x="24384000" y="13727937"/>
                  </a:lnTo>
                  <a:lnTo>
                    <a:pt x="0" y="13727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8" r="-28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0" y="1276342"/>
            <a:ext cx="9468135" cy="8061675"/>
          </a:xfrm>
          <a:custGeom>
            <a:avLst/>
            <a:gdLst/>
            <a:ahLst/>
            <a:cxnLst/>
            <a:rect l="l" t="t" r="r" b="b"/>
            <a:pathLst>
              <a:path w="9468135" h="8061675">
                <a:moveTo>
                  <a:pt x="0" y="0"/>
                </a:moveTo>
                <a:lnTo>
                  <a:pt x="9468135" y="0"/>
                </a:lnTo>
                <a:lnTo>
                  <a:pt x="9468135" y="8061675"/>
                </a:lnTo>
                <a:lnTo>
                  <a:pt x="0" y="8061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1639884"/>
            <a:ext cx="289465" cy="647033"/>
          </a:xfrm>
          <a:custGeom>
            <a:avLst/>
            <a:gdLst/>
            <a:ahLst/>
            <a:cxnLst/>
            <a:rect l="l" t="t" r="r" b="b"/>
            <a:pathLst>
              <a:path w="289465" h="647033">
                <a:moveTo>
                  <a:pt x="0" y="0"/>
                </a:moveTo>
                <a:lnTo>
                  <a:pt x="289465" y="0"/>
                </a:lnTo>
                <a:lnTo>
                  <a:pt x="289465" y="647033"/>
                </a:lnTo>
                <a:lnTo>
                  <a:pt x="0" y="6470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9422" y="1670436"/>
            <a:ext cx="6661475" cy="529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660" dirty="0">
                <a:solidFill>
                  <a:srgbClr val="C88C32"/>
                </a:solidFill>
                <a:latin typeface="Arimo Bold" panose="00000500000000000000"/>
              </a:rPr>
              <a:t>E-Commerce Website</a:t>
            </a:r>
            <a:endParaRPr lang="en-US" sz="3660" dirty="0">
              <a:solidFill>
                <a:srgbClr val="C88C32"/>
              </a:solidFill>
              <a:latin typeface="Arimo Bold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80845" y="2482391"/>
            <a:ext cx="8914350" cy="385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 panose="00000600000000000000"/>
              <a:buChar char="▪"/>
            </a:pPr>
            <a:r>
              <a:rPr lang="en-GB" sz="2800" dirty="0">
                <a:solidFill>
                  <a:srgbClr val="FFFFFF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E-commerce websites enable businesses to sell products or services online. Customers browse product listings, add items to a digital shopping cart, and proceed to checkout.</a:t>
            </a:r>
            <a:endParaRPr lang="en-GB" sz="2800" dirty="0">
              <a:solidFill>
                <a:srgbClr val="FFFFFF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28575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B Garamond" panose="00000500000000000000"/>
              <a:buChar char="▪"/>
            </a:pPr>
            <a:r>
              <a:rPr lang="en-GB" sz="2800" dirty="0">
                <a:solidFill>
                  <a:srgbClr val="FFFFFF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Payment and shipping details are securely processed.</a:t>
            </a:r>
            <a:endParaRPr lang="en-GB" sz="2800" dirty="0">
              <a:solidFill>
                <a:srgbClr val="FFFFFF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28575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EB Garamond" panose="00000500000000000000"/>
              <a:buChar char="▪"/>
            </a:pPr>
            <a:r>
              <a:rPr lang="en-GB" sz="2800" dirty="0">
                <a:solidFill>
                  <a:srgbClr val="FFFFFF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The website streamlines the buying process, making it convenient and accessible, and serves as a powerful tool for businesses to reach a global customer base and boost online sales.</a:t>
            </a:r>
            <a:endParaRPr lang="en-GB" sz="2800" dirty="0">
              <a:solidFill>
                <a:srgbClr val="FFFFFF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675640" lvl="2" indent="-225425" algn="l">
              <a:lnSpc>
                <a:spcPts val="3360"/>
              </a:lnSpc>
              <a:buFont typeface="Arial" panose="020B0604020202020204"/>
              <a:buChar char="⚬"/>
            </a:pPr>
            <a:endParaRPr lang="en-US" sz="2800" dirty="0">
              <a:solidFill>
                <a:srgbClr val="FFFFFF"/>
              </a:solidFill>
              <a:latin typeface="Arimo" panose="020B0604020202020204"/>
            </a:endParaRPr>
          </a:p>
        </p:txBody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379422" y="6487214"/>
          <a:ext cx="8496300" cy="2254611"/>
        </p:xfrm>
        <a:graphic>
          <a:graphicData uri="http://schemas.openxmlformats.org/drawingml/2006/table">
            <a:tbl>
              <a:tblPr/>
              <a:tblGrid>
                <a:gridCol w="3379739"/>
                <a:gridCol w="3495784"/>
                <a:gridCol w="1620777"/>
              </a:tblGrid>
              <a:tr h="231912"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C88C32"/>
                          </a:solidFill>
                          <a:latin typeface="Arial Bold" panose="020B0802020202020204"/>
                        </a:rPr>
                        <a:t>LMS Username</a:t>
                      </a: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C88C32"/>
                          </a:solidFill>
                          <a:latin typeface="Arial Bold" panose="020B0802020202020204"/>
                        </a:rPr>
                        <a:t>Name </a:t>
                      </a: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800">
                          <a:solidFill>
                            <a:srgbClr val="C88C32"/>
                          </a:solidFill>
                          <a:latin typeface="Arial Bold" panose="020B0802020202020204"/>
                        </a:rPr>
                        <a:t>Batch 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284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au910020104006</a:t>
                      </a:r>
                      <a:endParaRPr lang="en-US" sz="1100" dirty="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Anu M</a:t>
                      </a:r>
                      <a:endParaRPr lang="en-US" sz="1100" dirty="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CC2</a:t>
                      </a:r>
                      <a:endParaRPr lang="en-US" sz="110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284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2F3F5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au910020104017</a:t>
                      </a:r>
                      <a:endParaRPr lang="en-US" sz="1100" dirty="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FFFFFF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Kabilan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 K</a:t>
                      </a:r>
                      <a:endParaRPr lang="en-US" sz="1100" dirty="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CC2</a:t>
                      </a:r>
                      <a:endParaRPr lang="en-US" sz="110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284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au910020104022</a:t>
                      </a:r>
                      <a:endParaRPr lang="en-US" sz="1100" dirty="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Krishnan E</a:t>
                      </a:r>
                      <a:endParaRPr lang="en-US" sz="1100" dirty="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CC2</a:t>
                      </a:r>
                      <a:endParaRPr lang="en-US" sz="1100" dirty="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" y="0"/>
            <a:ext cx="18287980" cy="10296000"/>
            <a:chOff x="0" y="0"/>
            <a:chExt cx="24383973" cy="13728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27937"/>
            </a:xfrm>
            <a:custGeom>
              <a:avLst/>
              <a:gdLst/>
              <a:ahLst/>
              <a:cxnLst/>
              <a:rect l="l" t="t" r="r" b="b"/>
              <a:pathLst>
                <a:path w="24384000" h="13727937">
                  <a:moveTo>
                    <a:pt x="0" y="0"/>
                  </a:moveTo>
                  <a:lnTo>
                    <a:pt x="24384000" y="0"/>
                  </a:lnTo>
                  <a:lnTo>
                    <a:pt x="24384000" y="13727937"/>
                  </a:lnTo>
                  <a:lnTo>
                    <a:pt x="0" y="13727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8" r="-2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541040" y="5954136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5361212">
            <a:off x="-414078" y="7485214"/>
            <a:ext cx="2260754" cy="9525"/>
            <a:chOff x="0" y="0"/>
            <a:chExt cx="3014339" cy="12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14345" cy="12700"/>
            </a:xfrm>
            <a:custGeom>
              <a:avLst/>
              <a:gdLst/>
              <a:ahLst/>
              <a:cxnLst/>
              <a:rect l="l" t="t" r="r" b="b"/>
              <a:pathLst>
                <a:path w="3014345" h="12700">
                  <a:moveTo>
                    <a:pt x="6350" y="0"/>
                  </a:moveTo>
                  <a:lnTo>
                    <a:pt x="3007995" y="0"/>
                  </a:lnTo>
                  <a:cubicBezTo>
                    <a:pt x="3011551" y="0"/>
                    <a:pt x="3014345" y="2794"/>
                    <a:pt x="3014345" y="6350"/>
                  </a:cubicBezTo>
                  <a:cubicBezTo>
                    <a:pt x="3014345" y="9906"/>
                    <a:pt x="3011551" y="12700"/>
                    <a:pt x="3007995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C88C32"/>
            </a:solidFill>
          </p:spPr>
        </p:sp>
      </p:grpSp>
      <p:grpSp>
        <p:nvGrpSpPr>
          <p:cNvPr id="7" name="Group 7"/>
          <p:cNvGrpSpPr/>
          <p:nvPr/>
        </p:nvGrpSpPr>
        <p:grpSpPr>
          <a:xfrm rot="5378808">
            <a:off x="-1348742" y="2906558"/>
            <a:ext cx="4130085" cy="9525"/>
            <a:chOff x="0" y="0"/>
            <a:chExt cx="5506780" cy="12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06720" cy="12700"/>
            </a:xfrm>
            <a:custGeom>
              <a:avLst/>
              <a:gdLst/>
              <a:ahLst/>
              <a:cxnLst/>
              <a:rect l="l" t="t" r="r" b="b"/>
              <a:pathLst>
                <a:path w="5506720" h="12700">
                  <a:moveTo>
                    <a:pt x="6350" y="0"/>
                  </a:moveTo>
                  <a:lnTo>
                    <a:pt x="5500370" y="0"/>
                  </a:lnTo>
                  <a:cubicBezTo>
                    <a:pt x="5503926" y="0"/>
                    <a:pt x="5506720" y="2794"/>
                    <a:pt x="5506720" y="6350"/>
                  </a:cubicBezTo>
                  <a:cubicBezTo>
                    <a:pt x="5506720" y="9906"/>
                    <a:pt x="5503926" y="12700"/>
                    <a:pt x="550037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223669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541040" y="451934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21108" y="2171716"/>
            <a:ext cx="14528850" cy="6091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EB Garamond" panose="00000500000000000000"/>
              <a:buChar char="●"/>
            </a:pPr>
            <a:r>
              <a:rPr lang="en-GB" sz="3600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Performance : Measure the app’s loading time , especially when fetching data from APIs.</a:t>
            </a:r>
            <a:endParaRPr lang="en-GB" sz="3600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EB Garamond" panose="00000500000000000000"/>
              <a:buChar char="●"/>
            </a:pPr>
            <a:r>
              <a:rPr lang="en-GB" sz="3600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User Experience : Gather feedback on the user interface and overall experience.</a:t>
            </a:r>
            <a:endParaRPr lang="en-GB" sz="3600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EB Garamond" panose="00000500000000000000"/>
              <a:buChar char="●"/>
            </a:pPr>
            <a:r>
              <a:rPr lang="en-GB" sz="3600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Error Handling : Evaluate how well errors are handled and if users receive meaningful error message.</a:t>
            </a:r>
            <a:endParaRPr lang="en-GB" sz="3600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EB Garamond" panose="00000500000000000000"/>
              <a:buChar char="●"/>
            </a:pPr>
            <a:r>
              <a:rPr lang="en-GB" sz="3600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Security : Ensure that sensitive information is handled </a:t>
            </a:r>
            <a:r>
              <a:rPr lang="en-GB" sz="3600" dirty="0" err="1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securely,especially</a:t>
            </a:r>
            <a:r>
              <a:rPr lang="en-GB" sz="3600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 when dealing with user data or authentication.</a:t>
            </a:r>
            <a:endParaRPr lang="en-GB" sz="3600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EB Garamond" panose="00000500000000000000"/>
              <a:buChar char="●"/>
            </a:pPr>
            <a:r>
              <a:rPr lang="en-GB" sz="3600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Scalability : Test the application’s performance with the large number of users or data.</a:t>
            </a:r>
            <a:endParaRPr lang="en-GB" sz="3600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EB Garamond" panose="00000500000000000000"/>
              <a:buChar char="●"/>
            </a:pPr>
            <a:r>
              <a:rPr lang="en-GB" sz="3600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Accessibility : Check if the app is accessible to users with disabilities.</a:t>
            </a:r>
            <a:endParaRPr lang="en-GB" sz="3600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algn="l">
              <a:lnSpc>
                <a:spcPts val="4320"/>
              </a:lnSpc>
            </a:pPr>
            <a:endParaRPr lang="en-US" sz="3600" dirty="0">
              <a:solidFill>
                <a:srgbClr val="000000"/>
              </a:solidFill>
              <a:latin typeface="Arimo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82983" y="491367"/>
            <a:ext cx="507664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Arimo Bold" panose="00000500000000000000"/>
              </a:rPr>
              <a:t>Task - 2</a:t>
            </a:r>
            <a:endParaRPr lang="en-US" sz="3600">
              <a:solidFill>
                <a:srgbClr val="223669"/>
              </a:solidFill>
              <a:latin typeface="Arimo Bold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82983" y="1190217"/>
            <a:ext cx="900435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B5394"/>
                </a:solidFill>
                <a:latin typeface="Arimo Bold" panose="00000500000000000000"/>
              </a:rPr>
              <a:t>Evaluation Metric:</a:t>
            </a:r>
            <a:endParaRPr lang="en-US" sz="4000">
              <a:solidFill>
                <a:srgbClr val="0B5394"/>
              </a:solidFill>
              <a:latin typeface="Arimo Bold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040" y="5954136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361212">
            <a:off x="-414078" y="7485214"/>
            <a:ext cx="2260754" cy="9525"/>
            <a:chOff x="0" y="0"/>
            <a:chExt cx="3014339" cy="12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14345" cy="12700"/>
            </a:xfrm>
            <a:custGeom>
              <a:avLst/>
              <a:gdLst/>
              <a:ahLst/>
              <a:cxnLst/>
              <a:rect l="l" t="t" r="r" b="b"/>
              <a:pathLst>
                <a:path w="3014345" h="12700">
                  <a:moveTo>
                    <a:pt x="6350" y="0"/>
                  </a:moveTo>
                  <a:lnTo>
                    <a:pt x="3007995" y="0"/>
                  </a:lnTo>
                  <a:cubicBezTo>
                    <a:pt x="3011551" y="0"/>
                    <a:pt x="3014345" y="2794"/>
                    <a:pt x="3014345" y="6350"/>
                  </a:cubicBezTo>
                  <a:cubicBezTo>
                    <a:pt x="3014345" y="9906"/>
                    <a:pt x="3011551" y="12700"/>
                    <a:pt x="3007995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C88C32"/>
            </a:solidFill>
          </p:spPr>
        </p:sp>
      </p:grpSp>
      <p:grpSp>
        <p:nvGrpSpPr>
          <p:cNvPr id="5" name="Group 5"/>
          <p:cNvGrpSpPr/>
          <p:nvPr/>
        </p:nvGrpSpPr>
        <p:grpSpPr>
          <a:xfrm rot="5378808">
            <a:off x="-1348742" y="2906558"/>
            <a:ext cx="4130085" cy="9525"/>
            <a:chOff x="0" y="0"/>
            <a:chExt cx="5506780" cy="12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06720" cy="12700"/>
            </a:xfrm>
            <a:custGeom>
              <a:avLst/>
              <a:gdLst/>
              <a:ahLst/>
              <a:cxnLst/>
              <a:rect l="l" t="t" r="r" b="b"/>
              <a:pathLst>
                <a:path w="5506720" h="12700">
                  <a:moveTo>
                    <a:pt x="6350" y="0"/>
                  </a:moveTo>
                  <a:lnTo>
                    <a:pt x="5500370" y="0"/>
                  </a:lnTo>
                  <a:cubicBezTo>
                    <a:pt x="5503926" y="0"/>
                    <a:pt x="5506720" y="2794"/>
                    <a:pt x="5506720" y="6350"/>
                  </a:cubicBezTo>
                  <a:cubicBezTo>
                    <a:pt x="5506720" y="9906"/>
                    <a:pt x="5503926" y="12700"/>
                    <a:pt x="550037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223669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541040" y="451934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423359"/>
            <a:ext cx="50767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Arimo Bold" panose="00000500000000000000"/>
              </a:rPr>
              <a:t>Step-Wise Description</a:t>
            </a:r>
            <a:endParaRPr lang="en-US" sz="3600">
              <a:solidFill>
                <a:srgbClr val="223669"/>
              </a:solidFill>
              <a:latin typeface="Arimo Bold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62075" y="971551"/>
            <a:ext cx="16017661" cy="9971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EB Garamond" panose="00000500000000000000"/>
              <a:buChar char="●"/>
            </a:pPr>
            <a:r>
              <a:rPr lang="en-GB" sz="3600" b="1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Project Setup:</a:t>
            </a:r>
            <a:endParaRPr lang="en-GB" sz="3600" b="1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               Use create-react-app to initialize the project.</a:t>
            </a:r>
            <a:endParaRPr lang="en-GB" sz="3600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3600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EB Garamond" panose="00000500000000000000"/>
              <a:buChar char="●"/>
            </a:pPr>
            <a:r>
              <a:rPr lang="en-GB" sz="3600" b="1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Define Components:</a:t>
            </a:r>
            <a:endParaRPr lang="en-GB" sz="3600" b="1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              Create Components for the header, Product list , and so on components for error handling.</a:t>
            </a:r>
            <a:endParaRPr lang="en-GB" sz="3600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3600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EB Garamond" panose="00000500000000000000"/>
              <a:buChar char="●"/>
            </a:pPr>
            <a:r>
              <a:rPr lang="en-GB" sz="3600" b="1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Integrate API functions:</a:t>
            </a:r>
            <a:endParaRPr lang="en-GB" sz="3600" b="1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               Implement functions in api.js for fetching products and placing order.</a:t>
            </a:r>
            <a:endParaRPr lang="en-GB" sz="3600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3600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EB Garamond" panose="00000500000000000000"/>
              <a:buChar char="●"/>
            </a:pPr>
            <a:r>
              <a:rPr lang="en-GB" sz="3600" b="1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Evaluate Metrics:</a:t>
            </a:r>
            <a:endParaRPr lang="en-GB" sz="3600" b="1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   Assess performance , user experience, error handling ,security , scalability and accessibility.</a:t>
            </a:r>
            <a:endParaRPr lang="en-GB" sz="3600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3600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EB Garamond" panose="00000500000000000000"/>
              <a:buChar char="●"/>
            </a:pPr>
            <a:r>
              <a:rPr lang="en-GB" sz="3600" b="1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Run the Application:</a:t>
            </a:r>
            <a:endParaRPr lang="en-GB" sz="3600" b="1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              Launch the app with </a:t>
            </a:r>
            <a:r>
              <a:rPr lang="en-GB" sz="3600" dirty="0" err="1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npm</a:t>
            </a:r>
            <a:r>
              <a:rPr lang="en-GB" sz="3600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 start. </a:t>
            </a:r>
            <a:endParaRPr lang="en-GB" sz="3600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3600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3600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" y="0"/>
            <a:ext cx="18287980" cy="10296000"/>
            <a:chOff x="0" y="0"/>
            <a:chExt cx="24383973" cy="13728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27937"/>
            </a:xfrm>
            <a:custGeom>
              <a:avLst/>
              <a:gdLst/>
              <a:ahLst/>
              <a:cxnLst/>
              <a:rect l="l" t="t" r="r" b="b"/>
              <a:pathLst>
                <a:path w="24384000" h="13727937">
                  <a:moveTo>
                    <a:pt x="0" y="0"/>
                  </a:moveTo>
                  <a:lnTo>
                    <a:pt x="24384000" y="0"/>
                  </a:lnTo>
                  <a:lnTo>
                    <a:pt x="24384000" y="13727937"/>
                  </a:lnTo>
                  <a:lnTo>
                    <a:pt x="0" y="13727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8" r="-2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541040" y="5954136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5361212">
            <a:off x="-414078" y="7485214"/>
            <a:ext cx="2260754" cy="9525"/>
            <a:chOff x="0" y="0"/>
            <a:chExt cx="3014339" cy="12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14345" cy="12700"/>
            </a:xfrm>
            <a:custGeom>
              <a:avLst/>
              <a:gdLst/>
              <a:ahLst/>
              <a:cxnLst/>
              <a:rect l="l" t="t" r="r" b="b"/>
              <a:pathLst>
                <a:path w="3014345" h="12700">
                  <a:moveTo>
                    <a:pt x="6350" y="0"/>
                  </a:moveTo>
                  <a:lnTo>
                    <a:pt x="3007995" y="0"/>
                  </a:lnTo>
                  <a:cubicBezTo>
                    <a:pt x="3011551" y="0"/>
                    <a:pt x="3014345" y="2794"/>
                    <a:pt x="3014345" y="6350"/>
                  </a:cubicBezTo>
                  <a:cubicBezTo>
                    <a:pt x="3014345" y="9906"/>
                    <a:pt x="3011551" y="12700"/>
                    <a:pt x="3007995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C88C32"/>
            </a:solidFill>
          </p:spPr>
        </p:sp>
      </p:grpSp>
      <p:grpSp>
        <p:nvGrpSpPr>
          <p:cNvPr id="7" name="Group 7"/>
          <p:cNvGrpSpPr/>
          <p:nvPr/>
        </p:nvGrpSpPr>
        <p:grpSpPr>
          <a:xfrm rot="5378808">
            <a:off x="-1348742" y="2906558"/>
            <a:ext cx="4130085" cy="9525"/>
            <a:chOff x="0" y="0"/>
            <a:chExt cx="5506780" cy="12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06720" cy="12700"/>
            </a:xfrm>
            <a:custGeom>
              <a:avLst/>
              <a:gdLst/>
              <a:ahLst/>
              <a:cxnLst/>
              <a:rect l="l" t="t" r="r" b="b"/>
              <a:pathLst>
                <a:path w="5506720" h="12700">
                  <a:moveTo>
                    <a:pt x="6350" y="0"/>
                  </a:moveTo>
                  <a:lnTo>
                    <a:pt x="5500370" y="0"/>
                  </a:lnTo>
                  <a:cubicBezTo>
                    <a:pt x="5503926" y="0"/>
                    <a:pt x="5506720" y="2794"/>
                    <a:pt x="5506720" y="6350"/>
                  </a:cubicBezTo>
                  <a:cubicBezTo>
                    <a:pt x="5506720" y="9906"/>
                    <a:pt x="5503926" y="12700"/>
                    <a:pt x="550037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223669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541040" y="451934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00200" y="2400316"/>
            <a:ext cx="14528850" cy="553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E-Commerce Website React using “create-react-app”. Develop components for the header , product list , items, cart items, Product categories , Order Summary and Error Handling , Integrating API’s in ‘api.js’ for products and order placement. The main Container,‘App.js’ combines these components for a seamless user interface.</a:t>
            </a:r>
            <a:endParaRPr lang="en-GB" sz="3600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Evaluate key metrics including Performance ,User Experience , Error Handling, Security, Scalability and Accessibility. Launch the application with ‘</a:t>
            </a:r>
            <a:r>
              <a:rPr lang="en-GB" sz="3600" dirty="0" err="1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npm</a:t>
            </a:r>
            <a:r>
              <a:rPr lang="en-GB" sz="3600" dirty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 start’ and customize components to meet specific project requirements . This succinct approach outlines the core steps for establishing a functional and customizable E-Commerce Website  in React.</a:t>
            </a:r>
            <a:endParaRPr lang="en-GB" sz="3600" dirty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82983" y="1190217"/>
            <a:ext cx="900435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C88C32"/>
                </a:solidFill>
                <a:latin typeface="Arimo Bold" panose="00000500000000000000"/>
              </a:rPr>
              <a:t>Task Summary</a:t>
            </a:r>
            <a:endParaRPr lang="en-US" sz="4000">
              <a:solidFill>
                <a:srgbClr val="C88C32"/>
              </a:solidFill>
              <a:latin typeface="Arimo Bol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400" y="-25400"/>
            <a:ext cx="18288002" cy="10287002"/>
            <a:chOff x="0" y="0"/>
            <a:chExt cx="24384003" cy="137160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298" b="-929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5380" y="-25388"/>
            <a:ext cx="18287980" cy="10286988"/>
            <a:chOff x="0" y="0"/>
            <a:chExt cx="24383973" cy="137159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" b="-14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4296978" y="2811111"/>
            <a:ext cx="9623107" cy="153353"/>
          </a:xfrm>
          <a:custGeom>
            <a:avLst/>
            <a:gdLst/>
            <a:ahLst/>
            <a:cxnLst/>
            <a:rect l="l" t="t" r="r" b="b"/>
            <a:pathLst>
              <a:path w="9623107" h="153353">
                <a:moveTo>
                  <a:pt x="0" y="0"/>
                </a:moveTo>
                <a:lnTo>
                  <a:pt x="9623107" y="0"/>
                </a:lnTo>
                <a:lnTo>
                  <a:pt x="9623107" y="153353"/>
                </a:lnTo>
                <a:lnTo>
                  <a:pt x="0" y="153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385670" y="3570514"/>
            <a:ext cx="2362200" cy="2362200"/>
            <a:chOff x="0" y="0"/>
            <a:chExt cx="3149600" cy="314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49600" cy="3149600"/>
            </a:xfrm>
            <a:custGeom>
              <a:avLst/>
              <a:gdLst/>
              <a:ahLst/>
              <a:cxnLst/>
              <a:rect l="l" t="t" r="r" b="b"/>
              <a:pathLst>
                <a:path w="3149600" h="3149600">
                  <a:moveTo>
                    <a:pt x="0" y="0"/>
                  </a:moveTo>
                  <a:lnTo>
                    <a:pt x="3149600" y="0"/>
                  </a:lnTo>
                  <a:lnTo>
                    <a:pt x="3149600" y="3149600"/>
                  </a:lnTo>
                  <a:lnTo>
                    <a:pt x="0" y="314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4298416" y="1286222"/>
            <a:ext cx="9637491" cy="1588865"/>
          </a:xfrm>
          <a:custGeom>
            <a:avLst/>
            <a:gdLst/>
            <a:ahLst/>
            <a:cxnLst/>
            <a:rect l="l" t="t" r="r" b="b"/>
            <a:pathLst>
              <a:path w="9637491" h="1588865">
                <a:moveTo>
                  <a:pt x="0" y="0"/>
                </a:moveTo>
                <a:lnTo>
                  <a:pt x="9637491" y="0"/>
                </a:lnTo>
                <a:lnTo>
                  <a:pt x="9637491" y="1588865"/>
                </a:lnTo>
                <a:lnTo>
                  <a:pt x="0" y="1588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359857" y="1631278"/>
            <a:ext cx="7851062" cy="826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Public Sans Bold Italics"/>
              </a:rPr>
              <a:t>Submission Github</a:t>
            </a:r>
            <a:endParaRPr lang="en-US" sz="3600">
              <a:solidFill>
                <a:srgbClr val="FFFFFF"/>
              </a:solidFill>
              <a:latin typeface="Public Sans Bold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01000" y="4557977"/>
            <a:ext cx="5379720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8" tooltip="" action="ppaction://hlinkfile">
                  <a:extLst>
                    <a:ext uri="{DAF060AB-1E55-43B9-8AAB-6FB025537F2F}">
                      <wpsdc:hlinkClr xmlns:wpsdc="http://www.wps.cn/officeDocument/2017/drawingmlCustomData" val="0000F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https://github.com/Krishnan021/E-COMMERCE-WEBSITE.git</a:t>
            </a:r>
            <a:endParaRPr lang="en-US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" b="-14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4" b="-14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2395</Words>
  <Application>WPS Presentation</Application>
  <PresentationFormat>Custom</PresentationFormat>
  <Paragraphs>75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4" baseType="lpstr">
      <vt:lpstr>Arial</vt:lpstr>
      <vt:lpstr>SimSun</vt:lpstr>
      <vt:lpstr>Wingdings</vt:lpstr>
      <vt:lpstr>Arimo Bold</vt:lpstr>
      <vt:lpstr>EB Garamond Medium</vt:lpstr>
      <vt:lpstr>EB Garamond</vt:lpstr>
      <vt:lpstr>Arial</vt:lpstr>
      <vt:lpstr>Arimo</vt:lpstr>
      <vt:lpstr>Arial Bold</vt:lpstr>
      <vt:lpstr>EB Garamond</vt:lpstr>
      <vt:lpstr>Public Sans Bold Italics</vt:lpstr>
      <vt:lpstr>EB Garamond SemiBold</vt:lpstr>
      <vt:lpstr>Garamond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Nm 2.0_Task 2</dc:title>
  <dc:creator>DELL</dc:creator>
  <cp:lastModifiedBy>krish</cp:lastModifiedBy>
  <cp:revision>8</cp:revision>
  <dcterms:created xsi:type="dcterms:W3CDTF">2006-08-16T00:00:00Z</dcterms:created>
  <dcterms:modified xsi:type="dcterms:W3CDTF">2023-11-22T13:22:38Z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3F90FA4AEE524AEAA1C5AB2E609F4BE8_12</vt:lpwstr>
  </property>
  <property fmtid="{D5CDD505-2E9C-101B-9397-08002B2CF9AE}" pid="3" name="KSOProductBuildVer">
    <vt:lpwstr>1033-12.2.0.13306</vt:lpwstr>
  </property>
</Properties>
</file>